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0" r:id="rId8"/>
    <p:sldId id="281" r:id="rId9"/>
    <p:sldId id="282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8" r:id="rId18"/>
    <p:sldId id="270" r:id="rId19"/>
    <p:sldId id="274" r:id="rId20"/>
    <p:sldId id="276" r:id="rId21"/>
    <p:sldId id="275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3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4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4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2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1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4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A752-E7A1-416D-92B6-DAB9906CD0F7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2B26-1970-4A16-9C7E-6FC123A2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bhuguptara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bhuguptara.blogspot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062" y="566670"/>
            <a:ext cx="10255876" cy="213789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4"/>
                </a:solidFill>
              </a:rPr>
              <a:t>How Governance Became Unethical </a:t>
            </a:r>
            <a:r>
              <a:rPr lang="en-GB" b="1" u="sng" dirty="0" smtClean="0">
                <a:solidFill>
                  <a:schemeClr val="accent4"/>
                </a:solidFill>
              </a:rPr>
              <a:t/>
            </a:r>
            <a:br>
              <a:rPr lang="en-GB" b="1" u="sng" dirty="0" smtClean="0">
                <a:solidFill>
                  <a:schemeClr val="accent4"/>
                </a:solidFill>
              </a:rPr>
            </a:br>
            <a:r>
              <a:rPr lang="en-GB" b="1" u="sng" dirty="0" smtClean="0">
                <a:solidFill>
                  <a:schemeClr val="accent4"/>
                </a:solidFill>
              </a:rPr>
              <a:t>– </a:t>
            </a:r>
            <a:r>
              <a:rPr lang="en-GB" b="1" u="sng" dirty="0">
                <a:solidFill>
                  <a:schemeClr val="accent4"/>
                </a:solidFill>
              </a:rPr>
              <a:t>and what to do about it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Professor Prabhu Guptara</a:t>
            </a:r>
          </a:p>
          <a:p>
            <a:r>
              <a:rPr lang="en-GB" dirty="0" smtClean="0">
                <a:solidFill>
                  <a:srgbClr val="FFC000"/>
                </a:solidFill>
                <a:hlinkClick r:id="rId2"/>
              </a:rPr>
              <a:t>www.prabhuguptara.blogspot.com</a:t>
            </a:r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Follow on Twitter @</a:t>
            </a:r>
            <a:r>
              <a:rPr lang="en-GB" dirty="0" err="1" smtClean="0">
                <a:solidFill>
                  <a:srgbClr val="FFC000"/>
                </a:solidFill>
              </a:rPr>
              <a:t>PrabhuGuptara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86"/>
            <a:ext cx="11353800" cy="1103086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Vishal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FF00"/>
                </a:solidFill>
              </a:rPr>
              <a:t>Mangalwadi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9" y="-116113"/>
            <a:ext cx="4767971" cy="71082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38" y="1596571"/>
            <a:ext cx="2841171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1842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44" y="0"/>
            <a:ext cx="453005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2" y="381210"/>
            <a:ext cx="3150102" cy="4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283129"/>
            <a:ext cx="1828800" cy="33831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9" y="3052819"/>
            <a:ext cx="2815771" cy="487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23" y="-10432"/>
            <a:ext cx="4905277" cy="7630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8962" cy="252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11" y="4181475"/>
            <a:ext cx="1714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47" y="0"/>
            <a:ext cx="4580253" cy="68580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7" y="2948668"/>
            <a:ext cx="2738015" cy="3896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52" y="-1018383"/>
            <a:ext cx="3762263" cy="3762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9" y="3077489"/>
            <a:ext cx="2797141" cy="3780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7" y="0"/>
            <a:ext cx="2887489" cy="25835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C000"/>
                </a:solidFill>
              </a:rPr>
              <a:t>Transformations</a:t>
            </a:r>
            <a:r>
              <a:rPr lang="en-US" b="1" u="sng" dirty="0" smtClean="0">
                <a:solidFill>
                  <a:srgbClr val="FFC000"/>
                </a:solidFill>
              </a:rPr>
              <a:t/>
            </a:r>
            <a:br>
              <a:rPr lang="en-US" b="1" u="sng" dirty="0" smtClean="0">
                <a:solidFill>
                  <a:srgbClr val="FFC000"/>
                </a:solidFill>
              </a:rPr>
            </a:br>
            <a:r>
              <a:rPr lang="en-US" b="1" u="sng" dirty="0" smtClean="0">
                <a:solidFill>
                  <a:srgbClr val="FFC000"/>
                </a:solidFill>
              </a:rPr>
              <a:t>of </a:t>
            </a:r>
            <a:r>
              <a:rPr lang="en-US" b="1" u="sng" dirty="0">
                <a:solidFill>
                  <a:srgbClr val="FFC000"/>
                </a:solidFill>
              </a:rPr>
              <a:t>the </a:t>
            </a:r>
            <a:r>
              <a:rPr lang="en-US" b="1" u="sng" dirty="0" smtClean="0">
                <a:solidFill>
                  <a:srgbClr val="FFC000"/>
                </a:solidFill>
              </a:rPr>
              <a:t>dominant consensus in the USA</a:t>
            </a:r>
            <a:endParaRPr lang="en-GB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40769"/>
            <a:ext cx="9025377" cy="54083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No State Establishment of any religion, so competing varieties of Protestantism (good n </a:t>
            </a:r>
            <a:r>
              <a:rPr lang="en-US" sz="3600" dirty="0" err="1" smtClean="0">
                <a:solidFill>
                  <a:srgbClr val="FFFF00"/>
                </a:solidFill>
              </a:rPr>
              <a:t>explected</a:t>
            </a:r>
            <a:r>
              <a:rPr lang="en-US" sz="3600" dirty="0" smtClean="0">
                <a:solidFill>
                  <a:srgbClr val="FFFF00"/>
                </a:solidFill>
              </a:rPr>
              <a:t>…)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Then Protestant to “Christian”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“Christian” to “Judeo-Christian”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“Judeo-Christian” to “secular</a:t>
            </a:r>
            <a:r>
              <a:rPr lang="en-US" sz="3600" dirty="0">
                <a:solidFill>
                  <a:srgbClr val="FFFF00"/>
                </a:solidFill>
              </a:rPr>
              <a:t>” </a:t>
            </a:r>
            <a:r>
              <a:rPr lang="en-US" sz="3600" dirty="0" smtClean="0">
                <a:solidFill>
                  <a:srgbClr val="FFFF00"/>
                </a:solidFill>
              </a:rPr>
              <a:t>(e.g. rejecting </a:t>
            </a:r>
            <a:r>
              <a:rPr lang="en-US" sz="3600" dirty="0">
                <a:solidFill>
                  <a:srgbClr val="FFFF00"/>
                </a:solidFill>
              </a:rPr>
              <a:t>prayer in </a:t>
            </a:r>
            <a:r>
              <a:rPr lang="en-US" sz="3600" dirty="0" smtClean="0">
                <a:solidFill>
                  <a:srgbClr val="FFFF00"/>
                </a:solidFill>
              </a:rPr>
              <a:t>schools, the Ten </a:t>
            </a:r>
            <a:r>
              <a:rPr lang="en-US" sz="3600" dirty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ommandments from the 60s)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u="sng" dirty="0" smtClean="0">
                <a:solidFill>
                  <a:srgbClr val="FFFF00"/>
                </a:solidFill>
              </a:rPr>
              <a:t>“secular” to “anti-theist” (in the 2000s)</a:t>
            </a:r>
          </a:p>
        </p:txBody>
      </p:sp>
    </p:spTree>
    <p:extLst>
      <p:ext uri="{BB962C8B-B14F-4D97-AF65-F5344CB8AC3E}">
        <p14:creationId xmlns:p14="http://schemas.microsoft.com/office/powerpoint/2010/main" val="26516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2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GB" sz="2800" b="1" u="sng" dirty="0">
                <a:solidFill>
                  <a:srgbClr val="FFC000"/>
                </a:solidFill>
              </a:rPr>
              <a:t>Resulting High-Growth Hormones </a:t>
            </a:r>
            <a:br>
              <a:rPr lang="en-GB" sz="2800" b="1" u="sng" dirty="0">
                <a:solidFill>
                  <a:srgbClr val="FFC000"/>
                </a:solidFill>
              </a:rPr>
            </a:br>
            <a:r>
              <a:rPr lang="en-GB" sz="2800" b="1" u="sng" dirty="0">
                <a:solidFill>
                  <a:srgbClr val="FFC000"/>
                </a:solidFill>
              </a:rPr>
              <a:t>injected into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80728"/>
            <a:ext cx="11916228" cy="5877272"/>
          </a:xfrm>
        </p:spPr>
        <p:txBody>
          <a:bodyPr>
            <a:normAutofit fontScale="92500"/>
          </a:bodyPr>
          <a:lstStyle/>
          <a:p>
            <a:r>
              <a:rPr lang="en-GB" u="sng" dirty="0" smtClean="0">
                <a:solidFill>
                  <a:srgbClr val="FFFF00"/>
                </a:solidFill>
              </a:rPr>
              <a:t>1970s</a:t>
            </a:r>
            <a:r>
              <a:rPr lang="en-GB" dirty="0" smtClean="0">
                <a:solidFill>
                  <a:srgbClr val="FFFF00"/>
                </a:solidFill>
              </a:rPr>
              <a:t>: US *DELINKS THE DOLLAR FROM GOLD* (enabling </a:t>
            </a:r>
            <a:r>
              <a:rPr lang="en-GB" dirty="0">
                <a:solidFill>
                  <a:srgbClr val="FFFF00"/>
                </a:solidFill>
              </a:rPr>
              <a:t>the value of the dollar to be more freely manipulated in the interests of </a:t>
            </a:r>
            <a:r>
              <a:rPr lang="en-GB" dirty="0" smtClean="0">
                <a:solidFill>
                  <a:srgbClr val="FFFF00"/>
                </a:solidFill>
              </a:rPr>
              <a:t>growth)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from </a:t>
            </a:r>
            <a:r>
              <a:rPr lang="en-GB" dirty="0">
                <a:solidFill>
                  <a:srgbClr val="FFFF00"/>
                </a:solidFill>
              </a:rPr>
              <a:t>the </a:t>
            </a:r>
            <a:r>
              <a:rPr lang="en-GB" u="sng" dirty="0">
                <a:solidFill>
                  <a:srgbClr val="FFFF00"/>
                </a:solidFill>
              </a:rPr>
              <a:t>1980s</a:t>
            </a:r>
            <a:r>
              <a:rPr lang="en-GB" dirty="0">
                <a:solidFill>
                  <a:srgbClr val="FFFF00"/>
                </a:solidFill>
              </a:rPr>
              <a:t>, as natural demand </a:t>
            </a:r>
            <a:r>
              <a:rPr lang="en-GB" dirty="0" smtClean="0">
                <a:solidFill>
                  <a:srgbClr val="FFFF00"/>
                </a:solidFill>
              </a:rPr>
              <a:t>starts </a:t>
            </a:r>
            <a:r>
              <a:rPr lang="en-GB" dirty="0">
                <a:solidFill>
                  <a:srgbClr val="FFFF00"/>
                </a:solidFill>
              </a:rPr>
              <a:t>drying up, our monetarist friends </a:t>
            </a:r>
            <a:r>
              <a:rPr lang="en-GB" dirty="0" smtClean="0">
                <a:solidFill>
                  <a:srgbClr val="FFFF00"/>
                </a:solidFill>
              </a:rPr>
              <a:t>stimulate </a:t>
            </a:r>
            <a:r>
              <a:rPr lang="en-GB" dirty="0">
                <a:solidFill>
                  <a:srgbClr val="FFFF00"/>
                </a:solidFill>
              </a:rPr>
              <a:t>demand by artificial means, including persuading governments to put in place particular mechanisms that were more or less </a:t>
            </a:r>
            <a:r>
              <a:rPr lang="en-GB" dirty="0" smtClean="0">
                <a:solidFill>
                  <a:srgbClr val="FFFF00"/>
                </a:solidFill>
              </a:rPr>
              <a:t>effective (FREDDIE MAC, FANNIE MAE)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from </a:t>
            </a:r>
            <a:r>
              <a:rPr lang="en-GB" dirty="0">
                <a:solidFill>
                  <a:srgbClr val="FFFF00"/>
                </a:solidFill>
              </a:rPr>
              <a:t>the </a:t>
            </a:r>
            <a:r>
              <a:rPr lang="en-GB" u="sng" dirty="0" smtClean="0">
                <a:solidFill>
                  <a:srgbClr val="FFFF00"/>
                </a:solidFill>
              </a:rPr>
              <a:t>1990s</a:t>
            </a:r>
            <a:r>
              <a:rPr lang="en-GB" dirty="0">
                <a:solidFill>
                  <a:srgbClr val="FFFF00"/>
                </a:solidFill>
              </a:rPr>
              <a:t>, demand picked up worldwide as the result of the </a:t>
            </a:r>
            <a:r>
              <a:rPr lang="en-GB" dirty="0" smtClean="0">
                <a:solidFill>
                  <a:srgbClr val="FFFF00"/>
                </a:solidFill>
              </a:rPr>
              <a:t>COLLAPSE OF THE BERLIN WALL AND THE OPENING OF RUSSIA, CHINA AND INDIA, </a:t>
            </a:r>
            <a:r>
              <a:rPr lang="en-GB" dirty="0">
                <a:solidFill>
                  <a:srgbClr val="FFFF00"/>
                </a:solidFill>
              </a:rPr>
              <a:t>making the whole world </a:t>
            </a:r>
            <a:r>
              <a:rPr lang="en-GB" dirty="0" smtClean="0">
                <a:solidFill>
                  <a:srgbClr val="FFFF00"/>
                </a:solidFill>
              </a:rPr>
              <a:t>capitalist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But could we cope </a:t>
            </a:r>
            <a:r>
              <a:rPr lang="en-GB" dirty="0">
                <a:solidFill>
                  <a:srgbClr val="FFFF00"/>
                </a:solidFill>
              </a:rPr>
              <a:t>with </a:t>
            </a:r>
            <a:r>
              <a:rPr lang="en-GB" dirty="0" smtClean="0">
                <a:solidFill>
                  <a:srgbClr val="FFFF00"/>
                </a:solidFill>
              </a:rPr>
              <a:t>this success?! 2.5 billion consumers and producers came into the economy, so we </a:t>
            </a:r>
            <a:r>
              <a:rPr lang="en-GB" dirty="0">
                <a:solidFill>
                  <a:srgbClr val="FFFF00"/>
                </a:solidFill>
              </a:rPr>
              <a:t>would have had historically unprecedented growth </a:t>
            </a:r>
            <a:r>
              <a:rPr lang="en-GB" dirty="0" smtClean="0">
                <a:solidFill>
                  <a:srgbClr val="FFFF00"/>
                </a:solidFill>
              </a:rPr>
              <a:t>anyway, but various </a:t>
            </a:r>
            <a:r>
              <a:rPr lang="en-GB" dirty="0">
                <a:solidFill>
                  <a:srgbClr val="FFFF00"/>
                </a:solidFill>
              </a:rPr>
              <a:t>ways were found of boosting that growth even further, many of them unsound and dangerous.  Any economy designed as ours is at present goes through booms and </a:t>
            </a:r>
            <a:r>
              <a:rPr lang="en-GB" dirty="0" smtClean="0">
                <a:solidFill>
                  <a:srgbClr val="FFFF00"/>
                </a:solidFill>
              </a:rPr>
              <a:t>busts, </a:t>
            </a:r>
            <a:r>
              <a:rPr lang="en-GB" dirty="0">
                <a:solidFill>
                  <a:srgbClr val="FFFF00"/>
                </a:solidFill>
              </a:rPr>
              <a:t>and the greater the growth, the greater the booms and busts – so with these new mechanisms, the bust when it came was going to be one of the biggest yet – and that is what happened starting in 2007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HIGH-GROWTH HORMONES (CONTINUED)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Leverage (120% mortgages, LTCM….)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Securitisation (“where’s the risk???”)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Speculation (Glass-</a:t>
            </a:r>
            <a:r>
              <a:rPr lang="en-GB" dirty="0" err="1" smtClean="0">
                <a:solidFill>
                  <a:srgbClr val="FFFF00"/>
                </a:solidFill>
              </a:rPr>
              <a:t>Steagall</a:t>
            </a:r>
            <a:r>
              <a:rPr lang="en-GB" dirty="0" smtClean="0">
                <a:solidFill>
                  <a:srgbClr val="FFFF00"/>
                </a:solidFill>
              </a:rPr>
              <a:t> versus Gramm-Leach-Bliley, 1999)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High Frequency Trading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…..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Leading to the current economic crisis which started in 2007, as well as the current political deadlock in the US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15"/>
            <a:ext cx="10515600" cy="885371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rgbClr val="FFFF00"/>
                </a:solidFill>
              </a:rPr>
              <a:t>Note that the political gridlock is </a:t>
            </a:r>
            <a:endParaRPr lang="en-GB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42" y="1146629"/>
            <a:ext cx="10515600" cy="50303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a gridlock of </a:t>
            </a:r>
            <a:r>
              <a:rPr lang="en-GB" u="sng" dirty="0" smtClean="0">
                <a:solidFill>
                  <a:srgbClr val="FFC000"/>
                </a:solidFill>
              </a:rPr>
              <a:t>interests</a:t>
            </a:r>
            <a:r>
              <a:rPr lang="en-GB" dirty="0" smtClean="0">
                <a:solidFill>
                  <a:srgbClr val="FFC000"/>
                </a:solidFill>
              </a:rPr>
              <a:t>, NOT one of </a:t>
            </a:r>
            <a:r>
              <a:rPr lang="en-GB" u="sng" dirty="0" smtClean="0">
                <a:solidFill>
                  <a:srgbClr val="FFC000"/>
                </a:solidFill>
              </a:rPr>
              <a:t>policies</a:t>
            </a:r>
            <a:r>
              <a:rPr lang="en-GB" dirty="0" smtClean="0">
                <a:solidFill>
                  <a:srgbClr val="FFC000"/>
                </a:solidFill>
              </a:rPr>
              <a:t> (though that is the face it has to be given!) - see Jeff </a:t>
            </a:r>
            <a:r>
              <a:rPr lang="en-GB" dirty="0" err="1" smtClean="0">
                <a:solidFill>
                  <a:srgbClr val="FFC000"/>
                </a:solidFill>
              </a:rPr>
              <a:t>Faux’s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u="sng" dirty="0" smtClean="0">
                <a:solidFill>
                  <a:srgbClr val="FFC000"/>
                </a:solidFill>
              </a:rPr>
              <a:t>The Global Class War: How </a:t>
            </a:r>
            <a:r>
              <a:rPr lang="en-GB" u="sng" dirty="0">
                <a:solidFill>
                  <a:srgbClr val="FFC000"/>
                </a:solidFill>
              </a:rPr>
              <a:t>America's Bipartisan Elite Lost Our </a:t>
            </a:r>
            <a:r>
              <a:rPr lang="en-GB" u="sng" dirty="0" smtClean="0">
                <a:solidFill>
                  <a:srgbClr val="FFC000"/>
                </a:solidFill>
              </a:rPr>
              <a:t>Future</a:t>
            </a:r>
            <a:r>
              <a:rPr lang="en-GB" dirty="0" smtClean="0">
                <a:solidFill>
                  <a:srgbClr val="FFC000"/>
                </a:solidFill>
              </a:rPr>
              <a:t>)</a:t>
            </a:r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2" y="2606711"/>
            <a:ext cx="6457899" cy="411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2606710"/>
            <a:ext cx="3562573" cy="41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Politics always trumps Economics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For </a:t>
            </a:r>
            <a:r>
              <a:rPr lang="en-GB" u="sng" dirty="0" smtClean="0">
                <a:solidFill>
                  <a:srgbClr val="FFC000"/>
                </a:solidFill>
              </a:rPr>
              <a:t>economic</a:t>
            </a:r>
            <a:r>
              <a:rPr lang="en-GB" dirty="0" smtClean="0">
                <a:solidFill>
                  <a:srgbClr val="FFC000"/>
                </a:solidFill>
              </a:rPr>
              <a:t> renewal in the USA, </a:t>
            </a:r>
            <a:r>
              <a:rPr lang="en-GB" u="sng" dirty="0" smtClean="0">
                <a:solidFill>
                  <a:srgbClr val="FFC000"/>
                </a:solidFill>
              </a:rPr>
              <a:t>political</a:t>
            </a:r>
            <a:r>
              <a:rPr lang="en-GB" dirty="0" smtClean="0">
                <a:solidFill>
                  <a:srgbClr val="FFC000"/>
                </a:solidFill>
              </a:rPr>
              <a:t> renewal is essential</a:t>
            </a:r>
          </a:p>
          <a:p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But political renewal cannot take place without </a:t>
            </a:r>
            <a:r>
              <a:rPr lang="en-GB" u="sng" dirty="0" smtClean="0">
                <a:solidFill>
                  <a:srgbClr val="FFC000"/>
                </a:solidFill>
              </a:rPr>
              <a:t>cultural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</a:rPr>
              <a:t>r</a:t>
            </a:r>
            <a:r>
              <a:rPr lang="en-GB" dirty="0" smtClean="0">
                <a:solidFill>
                  <a:srgbClr val="FFC000"/>
                </a:solidFill>
              </a:rPr>
              <a:t>enewal </a:t>
            </a:r>
          </a:p>
          <a:p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For cultural renewal, </a:t>
            </a:r>
            <a:r>
              <a:rPr lang="en-GB" u="sng" dirty="0" smtClean="0">
                <a:solidFill>
                  <a:srgbClr val="FFC000"/>
                </a:solidFill>
              </a:rPr>
              <a:t>Relational Thinking </a:t>
            </a:r>
            <a:r>
              <a:rPr lang="en-GB" dirty="0" smtClean="0">
                <a:solidFill>
                  <a:srgbClr val="FFC000"/>
                </a:solidFill>
              </a:rPr>
              <a:t>has much to offer everyone – whether ordinary Democrats, Republicans, or Uncommitted Citizens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2" y="-391885"/>
            <a:ext cx="10574034" cy="7561942"/>
          </a:xfrm>
        </p:spPr>
      </p:pic>
    </p:spTree>
    <p:extLst>
      <p:ext uri="{BB962C8B-B14F-4D97-AF65-F5344CB8AC3E}">
        <p14:creationId xmlns:p14="http://schemas.microsoft.com/office/powerpoint/2010/main" val="4247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785610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rgbClr val="FFFF00"/>
                </a:solidFill>
              </a:rPr>
              <a:t>Alexis de Tocqueville, 1805-1859</a:t>
            </a:r>
            <a:endParaRPr lang="en-GB" b="1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9" y="875762"/>
            <a:ext cx="5617029" cy="6586429"/>
          </a:xfrm>
        </p:spPr>
      </p:pic>
    </p:spTree>
    <p:extLst>
      <p:ext uri="{BB962C8B-B14F-4D97-AF65-F5344CB8AC3E}">
        <p14:creationId xmlns:p14="http://schemas.microsoft.com/office/powerpoint/2010/main" val="2820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4" y="-449943"/>
            <a:ext cx="10472200" cy="7489371"/>
          </a:xfrm>
        </p:spPr>
      </p:pic>
    </p:spTree>
    <p:extLst>
      <p:ext uri="{BB962C8B-B14F-4D97-AF65-F5344CB8AC3E}">
        <p14:creationId xmlns:p14="http://schemas.microsoft.com/office/powerpoint/2010/main" val="3822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2" y="-232229"/>
            <a:ext cx="11360547" cy="7344229"/>
          </a:xfrm>
        </p:spPr>
      </p:pic>
    </p:spTree>
    <p:extLst>
      <p:ext uri="{BB962C8B-B14F-4D97-AF65-F5344CB8AC3E}">
        <p14:creationId xmlns:p14="http://schemas.microsoft.com/office/powerpoint/2010/main" val="3177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43"/>
            <a:ext cx="10515600" cy="1088571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rgbClr val="FFFF00"/>
                </a:solidFill>
              </a:rPr>
              <a:t>www.relationalresearch.org</a:t>
            </a:r>
            <a:endParaRPr lang="en-GB" sz="6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931" y="1233714"/>
            <a:ext cx="10003611" cy="5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062" y="566670"/>
            <a:ext cx="10255876" cy="213789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4"/>
                </a:solidFill>
              </a:rPr>
              <a:t>How Governance Became Unethical </a:t>
            </a:r>
            <a:r>
              <a:rPr lang="en-GB" b="1" u="sng" dirty="0" smtClean="0">
                <a:solidFill>
                  <a:schemeClr val="accent4"/>
                </a:solidFill>
              </a:rPr>
              <a:t/>
            </a:r>
            <a:br>
              <a:rPr lang="en-GB" b="1" u="sng" dirty="0" smtClean="0">
                <a:solidFill>
                  <a:schemeClr val="accent4"/>
                </a:solidFill>
              </a:rPr>
            </a:br>
            <a:r>
              <a:rPr lang="en-GB" b="1" u="sng" dirty="0" smtClean="0">
                <a:solidFill>
                  <a:schemeClr val="accent4"/>
                </a:solidFill>
              </a:rPr>
              <a:t>– </a:t>
            </a:r>
            <a:r>
              <a:rPr lang="en-GB" b="1" u="sng" dirty="0">
                <a:solidFill>
                  <a:schemeClr val="accent4"/>
                </a:solidFill>
              </a:rPr>
              <a:t>and what to do about it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Professor Prabhu Guptara</a:t>
            </a:r>
          </a:p>
          <a:p>
            <a:r>
              <a:rPr lang="en-GB" dirty="0" smtClean="0">
                <a:solidFill>
                  <a:srgbClr val="FFC000"/>
                </a:solidFill>
                <a:hlinkClick r:id="rId2"/>
              </a:rPr>
              <a:t>www.prabhuguptara.blogspot.com</a:t>
            </a:r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Follow on Twitter @</a:t>
            </a:r>
            <a:r>
              <a:rPr lang="en-GB" dirty="0" err="1" smtClean="0">
                <a:solidFill>
                  <a:srgbClr val="FFC000"/>
                </a:solidFill>
              </a:rPr>
              <a:t>PrabhuGuptara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29" y="47479"/>
            <a:ext cx="4540347" cy="6810521"/>
          </a:xfrm>
        </p:spPr>
      </p:pic>
    </p:spTree>
    <p:extLst>
      <p:ext uri="{BB962C8B-B14F-4D97-AF65-F5344CB8AC3E}">
        <p14:creationId xmlns:p14="http://schemas.microsoft.com/office/powerpoint/2010/main" val="21222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2309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rgbClr val="FFFF00"/>
                </a:solidFill>
              </a:rPr>
              <a:t>“</a:t>
            </a:r>
            <a:r>
              <a:rPr lang="en-GB" sz="6000" b="1" i="1" dirty="0">
                <a:solidFill>
                  <a:srgbClr val="FFFF00"/>
                </a:solidFill>
              </a:rPr>
              <a:t>There are many men of principle in both parties </a:t>
            </a:r>
            <a:r>
              <a:rPr lang="en-GB" sz="6000" b="1" i="1" dirty="0" smtClean="0">
                <a:solidFill>
                  <a:srgbClr val="FFFF00"/>
                </a:solidFill>
              </a:rPr>
              <a:t/>
            </a:r>
            <a:br>
              <a:rPr lang="en-GB" sz="6000" b="1" i="1" dirty="0" smtClean="0">
                <a:solidFill>
                  <a:srgbClr val="FFFF00"/>
                </a:solidFill>
              </a:rPr>
            </a:br>
            <a:r>
              <a:rPr lang="en-GB" sz="6000" b="1" i="1" dirty="0" smtClean="0">
                <a:solidFill>
                  <a:srgbClr val="FFFF00"/>
                </a:solidFill>
              </a:rPr>
              <a:t>in </a:t>
            </a:r>
            <a:r>
              <a:rPr lang="en-GB" sz="6000" b="1" i="1" dirty="0">
                <a:solidFill>
                  <a:srgbClr val="FFFF00"/>
                </a:solidFill>
              </a:rPr>
              <a:t>America, </a:t>
            </a:r>
            <a:r>
              <a:rPr lang="en-GB" sz="6000" b="1" i="1" dirty="0" smtClean="0">
                <a:solidFill>
                  <a:srgbClr val="FFFF00"/>
                </a:solidFill>
              </a:rPr>
              <a:t/>
            </a:r>
            <a:br>
              <a:rPr lang="en-GB" sz="6000" b="1" i="1" dirty="0" smtClean="0">
                <a:solidFill>
                  <a:srgbClr val="FFFF00"/>
                </a:solidFill>
              </a:rPr>
            </a:br>
            <a:r>
              <a:rPr lang="en-GB" sz="6000" b="1" i="1" dirty="0" smtClean="0">
                <a:solidFill>
                  <a:srgbClr val="FFFF00"/>
                </a:solidFill>
              </a:rPr>
              <a:t>but </a:t>
            </a:r>
            <a:r>
              <a:rPr lang="en-GB" sz="6000" b="1" i="1" dirty="0">
                <a:solidFill>
                  <a:srgbClr val="FFFF00"/>
                </a:solidFill>
              </a:rPr>
              <a:t>there is no party of principle</a:t>
            </a:r>
            <a:r>
              <a:rPr lang="en-GB" sz="6000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3882683"/>
            <a:ext cx="5403166" cy="2294279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Alexis de Tocqueville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2309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“</a:t>
            </a:r>
            <a:r>
              <a:rPr lang="en-GB" sz="6000" b="1" i="1" dirty="0" smtClean="0">
                <a:solidFill>
                  <a:srgbClr val="FFFF00"/>
                </a:solidFill>
              </a:rPr>
              <a:t>…there </a:t>
            </a:r>
            <a:r>
              <a:rPr lang="en-GB" sz="6000" b="1" i="1" dirty="0">
                <a:solidFill>
                  <a:srgbClr val="FFFF00"/>
                </a:solidFill>
              </a:rPr>
              <a:t>is no party of principle</a:t>
            </a:r>
            <a:r>
              <a:rPr lang="en-GB" sz="6000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3882683"/>
            <a:ext cx="5403166" cy="2294279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Alexis de Tocqueville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2309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FFFF00"/>
                </a:solidFill>
              </a:rPr>
              <a:t>“</a:t>
            </a:r>
            <a:r>
              <a:rPr lang="en-GB" sz="6000" b="1" i="1" dirty="0">
                <a:solidFill>
                  <a:srgbClr val="FFFF00"/>
                </a:solidFill>
              </a:rPr>
              <a:t>There are many men of principle in both parties </a:t>
            </a:r>
            <a:r>
              <a:rPr lang="en-GB" sz="6000" b="1" i="1" dirty="0" smtClean="0">
                <a:solidFill>
                  <a:srgbClr val="FFFF00"/>
                </a:solidFill>
              </a:rPr>
              <a:t>…</a:t>
            </a:r>
            <a:r>
              <a:rPr lang="en-GB" sz="6000" dirty="0" smtClean="0">
                <a:solidFill>
                  <a:srgbClr val="FFFF00"/>
                </a:solidFill>
              </a:rPr>
              <a:t>”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3882683"/>
            <a:ext cx="5403166" cy="2294279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Alexis de Tocqueville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01155" y="1385888"/>
            <a:ext cx="4210756" cy="4058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25977" y="2084476"/>
            <a:ext cx="2761112" cy="2661179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49333" y="2957865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863165" y="2228783"/>
            <a:ext cx="283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Puritans, et. al.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>
          <a:xfrm flipH="1">
            <a:off x="5993235" y="2521171"/>
            <a:ext cx="2869930" cy="88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63165" y="3879696"/>
            <a:ext cx="234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“Cowboys”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flipH="1" flipV="1">
            <a:off x="6473371" y="4124769"/>
            <a:ext cx="2389794" cy="47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9199" y="5061847"/>
            <a:ext cx="335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Native Americans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>
            <a:stCxn id="17" idx="1"/>
          </p:cNvCxnSpPr>
          <p:nvPr/>
        </p:nvCxnSpPr>
        <p:spPr>
          <a:xfrm flipH="1" flipV="1">
            <a:off x="6016981" y="5238047"/>
            <a:ext cx="2822218" cy="116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28343" y="551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1543" y="188687"/>
            <a:ext cx="11146971" cy="1117599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 smtClean="0">
                <a:solidFill>
                  <a:srgbClr val="FFC000"/>
                </a:solidFill>
              </a:rPr>
              <a:t>American Values to the 18</a:t>
            </a:r>
            <a:r>
              <a:rPr lang="en-GB" sz="4000" u="sng" baseline="30000" dirty="0" smtClean="0">
                <a:solidFill>
                  <a:srgbClr val="FFC000"/>
                </a:solidFill>
              </a:rPr>
              <a:t>th</a:t>
            </a:r>
            <a:r>
              <a:rPr lang="en-GB" sz="4000" u="sng" dirty="0" smtClean="0">
                <a:solidFill>
                  <a:srgbClr val="FFC000"/>
                </a:solidFill>
              </a:rPr>
              <a:t> century</a:t>
            </a:r>
            <a:endParaRPr lang="en-GB" sz="40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75288" y="1889945"/>
            <a:ext cx="3197089" cy="28557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25977" y="2084476"/>
            <a:ext cx="2761112" cy="2661179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10668" y="2615576"/>
            <a:ext cx="1614310" cy="14639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5633155" y="3358532"/>
            <a:ext cx="146756" cy="1130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348089" y="3461922"/>
            <a:ext cx="7066844" cy="1982320"/>
          </a:xfrm>
          <a:prstGeom prst="ellipse">
            <a:avLst/>
          </a:prstGeom>
          <a:solidFill>
            <a:srgbClr val="9B9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57820" y="1549511"/>
            <a:ext cx="333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Native American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4819" y="2045593"/>
            <a:ext cx="260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“Cowboys”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8131" y="2750693"/>
            <a:ext cx="264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Protestants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4820" y="3230398"/>
            <a:ext cx="345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Rationalists, Deists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3" y="4802375"/>
            <a:ext cx="53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Southern Slavery</a:t>
            </a:r>
          </a:p>
        </p:txBody>
      </p:sp>
      <p:cxnSp>
        <p:nvCxnSpPr>
          <p:cNvPr id="13" name="Straight Connector 12"/>
          <p:cNvCxnSpPr>
            <a:stCxn id="10" idx="1"/>
            <a:endCxn id="2" idx="0"/>
          </p:cNvCxnSpPr>
          <p:nvPr/>
        </p:nvCxnSpPr>
        <p:spPr>
          <a:xfrm flipH="1" flipV="1">
            <a:off x="5706533" y="3358532"/>
            <a:ext cx="2638287" cy="164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1"/>
          </p:cNvCxnSpPr>
          <p:nvPr/>
        </p:nvCxnSpPr>
        <p:spPr>
          <a:xfrm flipH="1">
            <a:off x="5954399" y="3043081"/>
            <a:ext cx="2353732" cy="7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69432" y="1791810"/>
            <a:ext cx="2353733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69431" y="2253688"/>
            <a:ext cx="2353733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51543" y="188687"/>
            <a:ext cx="11146971" cy="1117599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 smtClean="0">
                <a:solidFill>
                  <a:srgbClr val="FFC000"/>
                </a:solidFill>
              </a:rPr>
              <a:t>American Values by the 19</a:t>
            </a:r>
            <a:r>
              <a:rPr lang="en-GB" sz="4000" u="sng" baseline="30000" dirty="0" smtClean="0">
                <a:solidFill>
                  <a:srgbClr val="FFC000"/>
                </a:solidFill>
              </a:rPr>
              <a:t>th</a:t>
            </a:r>
            <a:r>
              <a:rPr lang="en-GB" sz="4000" u="sng" dirty="0" smtClean="0">
                <a:solidFill>
                  <a:srgbClr val="FFC000"/>
                </a:solidFill>
              </a:rPr>
              <a:t> century: two threats</a:t>
            </a:r>
            <a:endParaRPr lang="en-GB" sz="40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01155" y="1385888"/>
            <a:ext cx="4210756" cy="4058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25977" y="2084476"/>
            <a:ext cx="2761112" cy="2661179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00" y="2667352"/>
            <a:ext cx="1676400" cy="1495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9721" y="5444244"/>
            <a:ext cx="37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Native American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3937" y="4614070"/>
            <a:ext cx="369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13FCF"/>
                </a:solidFill>
              </a:rPr>
              <a:t>“Cowboy”  </a:t>
            </a:r>
            <a:endParaRPr lang="en-GB" sz="3600" b="1" dirty="0">
              <a:solidFill>
                <a:srgbClr val="F13FC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0865" y="3516446"/>
            <a:ext cx="446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Judeo-Christian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0865" y="2667352"/>
            <a:ext cx="354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Evangelical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84" y="2667351"/>
            <a:ext cx="2920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Anti-Theists</a:t>
            </a:r>
            <a:endParaRPr lang="en-GB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2210" y="3717592"/>
            <a:ext cx="268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Evolutionists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Rationalists</a:t>
            </a:r>
          </a:p>
          <a:p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73014" y="3100044"/>
            <a:ext cx="2215157" cy="18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0878" y="3717592"/>
            <a:ext cx="2795655" cy="79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6" idx="1"/>
          </p:cNvCxnSpPr>
          <p:nvPr/>
        </p:nvCxnSpPr>
        <p:spPr>
          <a:xfrm flipV="1">
            <a:off x="6145487" y="2990518"/>
            <a:ext cx="2105378" cy="16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59088" y="3665400"/>
            <a:ext cx="2228637" cy="229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4" idx="1"/>
          </p:cNvCxnSpPr>
          <p:nvPr/>
        </p:nvCxnSpPr>
        <p:spPr>
          <a:xfrm>
            <a:off x="5726172" y="4531021"/>
            <a:ext cx="2477765" cy="40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45487" y="5148627"/>
            <a:ext cx="2105378" cy="61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1543" y="188687"/>
            <a:ext cx="11146971" cy="1117599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 smtClean="0">
                <a:solidFill>
                  <a:srgbClr val="FFC000"/>
                </a:solidFill>
              </a:rPr>
              <a:t>American Values at the start of the 21st century</a:t>
            </a:r>
            <a:endParaRPr lang="en-GB" sz="40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544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How Governance Became Unethical  – and what to do about it</vt:lpstr>
      <vt:lpstr>Alexis de Tocqueville, 1805-1859</vt:lpstr>
      <vt:lpstr>PowerPoint Presentation</vt:lpstr>
      <vt:lpstr>“There are many men of principle in both parties  in America,  but there is no party of principle”</vt:lpstr>
      <vt:lpstr>“…there is no party of principle”</vt:lpstr>
      <vt:lpstr>“There are many men of principle in both parties …”</vt:lpstr>
      <vt:lpstr>American Values to the 18th century</vt:lpstr>
      <vt:lpstr>American Values by the 19th century: two threats</vt:lpstr>
      <vt:lpstr>American Values at the start of the 21st century</vt:lpstr>
      <vt:lpstr>Vishal Mangalwadi</vt:lpstr>
      <vt:lpstr>PowerPoint Presentation</vt:lpstr>
      <vt:lpstr>PowerPoint Presentation</vt:lpstr>
      <vt:lpstr>PowerPoint Presentation</vt:lpstr>
      <vt:lpstr>Transformations of the dominant consensus in the USA</vt:lpstr>
      <vt:lpstr>Resulting High-Growth Hormones  injected into the economy</vt:lpstr>
      <vt:lpstr>HIGH-GROWTH HORMONES (CONTINUED)</vt:lpstr>
      <vt:lpstr>Note that the political gridlock is </vt:lpstr>
      <vt:lpstr>Politics always trumps Economics</vt:lpstr>
      <vt:lpstr>PowerPoint Presentation</vt:lpstr>
      <vt:lpstr>PowerPoint Presentation</vt:lpstr>
      <vt:lpstr>PowerPoint Presentation</vt:lpstr>
      <vt:lpstr>www.relationalresearch.org</vt:lpstr>
      <vt:lpstr>How Governance Became Unethical  – and what to do about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Governance Became Unethical  – and what to do about it</dc:title>
  <dc:creator>Prabhu Guptara</dc:creator>
  <cp:lastModifiedBy>Prabhu Guptara</cp:lastModifiedBy>
  <cp:revision>32</cp:revision>
  <dcterms:created xsi:type="dcterms:W3CDTF">2014-02-02T14:00:58Z</dcterms:created>
  <dcterms:modified xsi:type="dcterms:W3CDTF">2014-02-09T14:10:18Z</dcterms:modified>
</cp:coreProperties>
</file>